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440" r:id="rId3"/>
    <p:sldId id="521" r:id="rId4"/>
    <p:sldId id="507" r:id="rId5"/>
    <p:sldId id="520" r:id="rId6"/>
    <p:sldId id="523" r:id="rId7"/>
    <p:sldId id="518" r:id="rId8"/>
    <p:sldId id="530" r:id="rId9"/>
    <p:sldId id="536" r:id="rId10"/>
    <p:sldId id="524" r:id="rId11"/>
    <p:sldId id="525" r:id="rId12"/>
    <p:sldId id="519" r:id="rId13"/>
    <p:sldId id="535" r:id="rId14"/>
    <p:sldId id="527" r:id="rId15"/>
    <p:sldId id="526" r:id="rId16"/>
    <p:sldId id="528" r:id="rId17"/>
    <p:sldId id="538" r:id="rId18"/>
    <p:sldId id="531" r:id="rId19"/>
    <p:sldId id="509" r:id="rId20"/>
    <p:sldId id="539" r:id="rId21"/>
    <p:sldId id="537" r:id="rId22"/>
    <p:sldId id="395" r:id="rId23"/>
    <p:sldId id="390" r:id="rId24"/>
    <p:sldId id="532" r:id="rId25"/>
    <p:sldId id="533" r:id="rId26"/>
    <p:sldId id="54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7" autoAdjust="0"/>
    <p:restoredTop sz="88700" autoAdjust="0"/>
  </p:normalViewPr>
  <p:slideViewPr>
    <p:cSldViewPr snapToGrid="0" snapToObjects="1">
      <p:cViewPr>
        <p:scale>
          <a:sx n="96" d="100"/>
          <a:sy n="96" d="100"/>
        </p:scale>
        <p:origin x="1168" y="8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F3800-7BD5-8B44-8C84-53070F9B8C95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B5FF1-3D4C-4047-B1FC-FB5EC75A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3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52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2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2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1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7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7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14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really important and super boring. It’s not what you got a PhD for and we can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7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t24" TargetMode="External"/><Relationship Id="rId7" Type="http://schemas.openxmlformats.org/officeDocument/2006/relationships/image" Target="../media/image7.tiff"/><Relationship Id="rId2" Type="http://schemas.openxmlformats.org/officeDocument/2006/relationships/hyperlink" Target="http://cmn.nimh.nih.gov/dss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news/biotech-giant-publishes-failures-to-confirm-high-profile-science-1.19269#b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yorker.com/tech/annals-of-technology/the-psychiatric-drug-crisi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atlantic.com/magazine/archive/2017/07/the-smartphone-psychiatrist/" TargetMode="Externa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erslab.github.io/team/stephansanders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omberg.com/news/articles/2019-04-07/gene-therapy-was-hailed-as-a-revolution-then-came-the-bill?cmpid=socialflow-twitter-business&amp;utm_content=business&amp;utm_campaign=socialflow-organic&amp;utm_medium=social&amp;utm_source=twitter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tech-policy/2018/11/how-i-changed-the-law-with-a-github-pull-request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daniel_wolpert_the_real_reason_for_brai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daniel_wolpert_the_real_reason_for_brai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65248"/>
            <a:ext cx="9144000" cy="978408"/>
          </a:xfrm>
        </p:spPr>
        <p:txBody>
          <a:bodyPr/>
          <a:lstStyle/>
          <a:p>
            <a:r>
              <a:rPr lang="en-US" sz="4800" dirty="0"/>
              <a:t>Changing Brains</a:t>
            </a:r>
            <a:br>
              <a:rPr lang="en-US" sz="4800" dirty="0"/>
            </a:br>
            <a:r>
              <a:rPr lang="en-US" sz="2400" dirty="0"/>
              <a:t>Law &amp; Neuroscience Course</a:t>
            </a:r>
            <a:br>
              <a:rPr lang="en-US" sz="2400" dirty="0"/>
            </a:br>
            <a:r>
              <a:rPr lang="en-US" sz="2400" dirty="0"/>
              <a:t>Duquesne University </a:t>
            </a:r>
            <a:br>
              <a:rPr lang="en-US" sz="2400" dirty="0"/>
            </a:br>
            <a:r>
              <a:rPr lang="en-US" sz="2400" dirty="0"/>
              <a:t>9 April 2019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91711"/>
            <a:ext cx="7772400" cy="17914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Adam Thomas</a:t>
            </a:r>
          </a:p>
          <a:p>
            <a:r>
              <a:rPr lang="en-US" dirty="0"/>
              <a:t>Data Science and Sharing Team, FMRIF, NIMH</a:t>
            </a:r>
          </a:p>
          <a:p>
            <a:r>
              <a:rPr lang="en-US" dirty="0">
                <a:hlinkClick r:id="rId2"/>
              </a:rPr>
              <a:t>http://cmn.nimh.nih.gov/dsst</a:t>
            </a:r>
            <a:endParaRPr lang="en-US" dirty="0"/>
          </a:p>
          <a:p>
            <a:r>
              <a:rPr lang="en-US" dirty="0" err="1"/>
              <a:t>adamt@nih.gov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Slides available online: </a:t>
            </a:r>
            <a:r>
              <a:rPr lang="en-US" dirty="0">
                <a:hlinkClick r:id="rId3"/>
              </a:rPr>
              <a:t>https://github.com/agt24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07081" y="6005794"/>
            <a:ext cx="3134136" cy="767637"/>
            <a:chOff x="2247900" y="6044150"/>
            <a:chExt cx="3134136" cy="792006"/>
          </a:xfrm>
        </p:grpSpPr>
        <p:sp>
          <p:nvSpPr>
            <p:cNvPr id="6" name="Rounded Rectangle 5"/>
            <p:cNvSpPr/>
            <p:nvPr/>
          </p:nvSpPr>
          <p:spPr>
            <a:xfrm>
              <a:off x="2260600" y="6052525"/>
              <a:ext cx="3121436" cy="75823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NIH_NIMH_Master_Logo_2Color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900" y="6044150"/>
              <a:ext cx="2997200" cy="792006"/>
            </a:xfrm>
            <a:prstGeom prst="rect">
              <a:avLst/>
            </a:prstGeom>
          </p:spPr>
        </p:pic>
      </p:grpSp>
      <p:pic>
        <p:nvPicPr>
          <p:cNvPr id="10" name="Picture 9" descr="department-of-health-human-services-usa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99" y="6038530"/>
            <a:ext cx="734901" cy="734901"/>
          </a:xfrm>
          <a:prstGeom prst="rect">
            <a:avLst/>
          </a:prstGeom>
        </p:spPr>
      </p:pic>
      <p:pic>
        <p:nvPicPr>
          <p:cNvPr id="5" name="Picture 4" descr="FMFRI_blu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28" y="5941533"/>
            <a:ext cx="2132228" cy="86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7529A-CA5D-A34E-B638-2E8B88A54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941532"/>
            <a:ext cx="1434292" cy="8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0480-828F-7743-83DB-D176E480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2330629"/>
          </a:xfrm>
        </p:spPr>
        <p:txBody>
          <a:bodyPr>
            <a:normAutofit fontScale="90000"/>
          </a:bodyPr>
          <a:lstStyle/>
          <a:p>
            <a:r>
              <a:rPr lang="en-US" dirty="0"/>
              <a:t>Can we change brains?</a:t>
            </a:r>
            <a:br>
              <a:rPr lang="en-US" dirty="0"/>
            </a:br>
            <a:r>
              <a:rPr lang="en-US" dirty="0"/>
              <a:t>Brain Training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8AFA2-D5F5-1C4F-870E-8121C1CD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635250"/>
            <a:ext cx="83058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71A23-0730-1841-AE5F-339FCF78C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869429"/>
            <a:ext cx="4866690" cy="994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148EA9-CB36-2C4D-90E8-DD0990387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17" y="4312837"/>
            <a:ext cx="1644996" cy="23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0480-828F-7743-83DB-D176E480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83" y="191770"/>
            <a:ext cx="7795591" cy="1875569"/>
          </a:xfrm>
        </p:spPr>
        <p:txBody>
          <a:bodyPr>
            <a:normAutofit/>
          </a:bodyPr>
          <a:lstStyle/>
          <a:p>
            <a:r>
              <a:rPr lang="en-US" dirty="0"/>
              <a:t>Can we change brains?</a:t>
            </a:r>
            <a:br>
              <a:rPr lang="en-US" dirty="0"/>
            </a:br>
            <a:r>
              <a:rPr lang="en-US" dirty="0"/>
              <a:t>Research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9821A4-F1C0-E345-9BE7-77A7B13AA1B0}"/>
              </a:ext>
            </a:extLst>
          </p:cNvPr>
          <p:cNvSpPr/>
          <p:nvPr/>
        </p:nvSpPr>
        <p:spPr>
          <a:xfrm>
            <a:off x="4141007" y="2558059"/>
            <a:ext cx="48522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“I spent 13 years at NIMH really pushing on the neuroscience and genetics of mental disorders, and when I look back on that I realize that while I think I succeeded at getting lots of really cool papers published by cool scientists at fairly large costs—I think $20 billion—I don’t think we moved the needle in reducing suicide, reducing hospitalizations, improving recovery for the tens of millions of people who have mental illness.”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680C0-D176-A348-96CD-0049A7A9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8" y="2438790"/>
            <a:ext cx="3991869" cy="1206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D3621-6358-7D48-9A33-553DD4331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86" t="1323" r="24618" b="20306"/>
          <a:stretch/>
        </p:blipFill>
        <p:spPr>
          <a:xfrm>
            <a:off x="875808" y="3849300"/>
            <a:ext cx="2039669" cy="28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80387" y="74723"/>
            <a:ext cx="9063613" cy="1442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Can we change brains?</a:t>
            </a:r>
          </a:p>
          <a:p>
            <a:r>
              <a:rPr lang="en-US" sz="3200" dirty="0"/>
              <a:t>Global burden of Mental Health and Substance Abuse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B857F-3B32-4443-BFD3-787795C5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4" y="1517301"/>
            <a:ext cx="7335297" cy="49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6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80387" y="-230077"/>
            <a:ext cx="9063613" cy="2416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Can we change brains?</a:t>
            </a:r>
          </a:p>
          <a:p>
            <a:r>
              <a:rPr lang="en-US" sz="3200" dirty="0"/>
              <a:t>Global burden of Mental Health and Substance Abuse</a:t>
            </a:r>
          </a:p>
          <a:p>
            <a:pPr algn="r"/>
            <a:r>
              <a:rPr lang="en-US" sz="3200" dirty="0"/>
              <a:t>versus all cause mortality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B857F-3B32-4443-BFD3-787795C5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7" y="1517301"/>
            <a:ext cx="4472716" cy="3041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86AAF-B52C-4D41-97A2-65BAA077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252" y="2663687"/>
            <a:ext cx="5474747" cy="39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8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685800" y="74723"/>
            <a:ext cx="77708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Can we fix brains? </a:t>
            </a:r>
          </a:p>
          <a:p>
            <a:r>
              <a:rPr lang="en-US" sz="3200" dirty="0"/>
              <a:t>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1C793-F25A-6A49-A082-2450A0AE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6039"/>
            <a:ext cx="7212907" cy="27382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8B3181-4E11-C949-9C4C-5E71FE64B1CA}"/>
              </a:ext>
            </a:extLst>
          </p:cNvPr>
          <p:cNvSpPr/>
          <p:nvPr/>
        </p:nvSpPr>
        <p:spPr>
          <a:xfrm>
            <a:off x="4520859" y="3132371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:10.1038/nature.2016.19269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983764-5F9C-BD4D-98A2-DC72153C89BE}"/>
              </a:ext>
            </a:extLst>
          </p:cNvPr>
          <p:cNvSpPr/>
          <p:nvPr/>
        </p:nvSpPr>
        <p:spPr>
          <a:xfrm>
            <a:off x="685800" y="4114273"/>
            <a:ext cx="7570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2012, Amgen researchers made headlines when they declared that they had been unable to reproduce the findings  in 47 of 53 'landmark' cancer papers</a:t>
            </a:r>
            <a:r>
              <a:rPr lang="en-US" sz="2400" baseline="30000" dirty="0">
                <a:hlinkClick r:id="rId4" tooltip="Begley, C. G. &amp; Ellis, L. M. Nature 483, 531–533 (2012)."/>
              </a:rPr>
              <a:t>1</a:t>
            </a:r>
            <a:r>
              <a:rPr lang="en-US" sz="2400" dirty="0"/>
              <a:t>. Those papers were never identified — partly because of confidentiality concerns — and there are no plans to release details </a:t>
            </a:r>
          </a:p>
        </p:txBody>
      </p:sp>
    </p:spTree>
    <p:extLst>
      <p:ext uri="{BB962C8B-B14F-4D97-AF65-F5344CB8AC3E}">
        <p14:creationId xmlns:p14="http://schemas.microsoft.com/office/powerpoint/2010/main" val="9874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579782" y="-150564"/>
            <a:ext cx="7770813" cy="12769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Can we fix brains? </a:t>
            </a:r>
          </a:p>
          <a:p>
            <a:r>
              <a:rPr lang="en-US" sz="3200" dirty="0"/>
              <a:t>Big Pharma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342456-B506-0344-82F5-2D7EF8C45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685" y="1033669"/>
            <a:ext cx="4249681" cy="40232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3FA466-5A76-8341-87E7-9DBED3B8AAA6}"/>
              </a:ext>
            </a:extLst>
          </p:cNvPr>
          <p:cNvSpPr/>
          <p:nvPr/>
        </p:nvSpPr>
        <p:spPr>
          <a:xfrm>
            <a:off x="748746" y="6241144"/>
            <a:ext cx="8395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Also: https://www.newyorker.com/tech/annals-of-technology/the-psychiatric-drug-crisis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685800" y="74723"/>
            <a:ext cx="7770813" cy="16348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Can we fix brains?</a:t>
            </a:r>
          </a:p>
          <a:p>
            <a:r>
              <a:rPr lang="en-US" sz="4300" dirty="0"/>
              <a:t>Invasive Stimulation</a:t>
            </a:r>
            <a:r>
              <a:rPr lang="en-US" sz="3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F206C4-8262-914A-A9E9-E6143318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7" y="1709530"/>
            <a:ext cx="8516295" cy="29400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B75D50-A839-3946-9335-15292ED38CCA}"/>
              </a:ext>
            </a:extLst>
          </p:cNvPr>
          <p:cNvSpPr/>
          <p:nvPr/>
        </p:nvSpPr>
        <p:spPr>
          <a:xfrm>
            <a:off x="313058" y="4856418"/>
            <a:ext cx="8516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“Deep Brain Stimulation may show promise for treatment-resistant depression but remains an experimental treatment until further data are available.”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29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685800" y="74723"/>
            <a:ext cx="7770813" cy="16348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Can we change brains?</a:t>
            </a:r>
          </a:p>
          <a:p>
            <a:endParaRPr lang="en-US" sz="4300" dirty="0"/>
          </a:p>
        </p:txBody>
      </p:sp>
      <p:pic>
        <p:nvPicPr>
          <p:cNvPr id="4" name="peopleAmazing.mp4">
            <a:hlinkClick r:id="" action="ppaction://media"/>
            <a:extLst>
              <a:ext uri="{FF2B5EF4-FFF2-40B4-BE49-F238E27FC236}">
                <a16:creationId xmlns:a16="http://schemas.microsoft.com/office/drawing/2014/main" id="{B1B6F852-8AD8-C948-8DF8-FBFE12BCD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9544.1572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591" y="1425271"/>
            <a:ext cx="7593496" cy="42523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DF6CC3-5F05-0A49-8AF5-B7243EC8D498}"/>
              </a:ext>
            </a:extLst>
          </p:cNvPr>
          <p:cNvSpPr txBox="1">
            <a:spLocks/>
          </p:cNvSpPr>
          <p:nvPr/>
        </p:nvSpPr>
        <p:spPr>
          <a:xfrm>
            <a:off x="685800" y="5677629"/>
            <a:ext cx="7770813" cy="16348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clearly</a:t>
            </a:r>
          </a:p>
          <a:p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10205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141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Why do you have a brain?</a:t>
            </a:r>
          </a:p>
          <a:p>
            <a:pPr lvl="1"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Adaptable and complex movements</a:t>
            </a:r>
          </a:p>
          <a:p>
            <a:pPr>
              <a:buFont typeface="Arial"/>
              <a:buChar char="•"/>
            </a:pPr>
            <a:r>
              <a:rPr lang="en-US" sz="3200" dirty="0"/>
              <a:t>Can we change (fix) a brain?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Individually, yes. But no silver bullets and not on a large scale. </a:t>
            </a:r>
          </a:p>
          <a:p>
            <a:pPr>
              <a:buFont typeface="Arial"/>
              <a:buChar char="•"/>
            </a:pPr>
            <a:r>
              <a:rPr lang="en-US" sz="3000" dirty="0"/>
              <a:t>How will we fix brains in the future?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685800" y="74723"/>
            <a:ext cx="77708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brain in the future:</a:t>
            </a:r>
          </a:p>
          <a:p>
            <a:r>
              <a:rPr lang="en-US" sz="3200" dirty="0"/>
              <a:t>New Drugs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5358C-FBEE-D646-8358-AA91FCA9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1039467"/>
            <a:ext cx="3746500" cy="499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D5F9A4-7056-0146-89B5-0867F993B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1" y="1039467"/>
            <a:ext cx="5234609" cy="19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7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141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Why do you have a brain?</a:t>
            </a:r>
          </a:p>
          <a:p>
            <a:pPr>
              <a:buFont typeface="Arial"/>
              <a:buChar char="•"/>
            </a:pPr>
            <a:r>
              <a:rPr lang="en-US" sz="3200" dirty="0"/>
              <a:t>Can we change (fix) a brain?</a:t>
            </a:r>
          </a:p>
          <a:p>
            <a:pPr>
              <a:buFont typeface="Arial"/>
              <a:buChar char="•"/>
            </a:pPr>
            <a:r>
              <a:rPr lang="en-US" sz="3000" dirty="0"/>
              <a:t>How will we fix brains in the future?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685800" y="74723"/>
            <a:ext cx="77708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brain in the future:</a:t>
            </a:r>
          </a:p>
          <a:p>
            <a:r>
              <a:rPr lang="en-US" sz="3200" dirty="0"/>
              <a:t>New Drugs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C5F86F-EE47-E94F-9D71-72155BB5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" y="944300"/>
            <a:ext cx="9144000" cy="2234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F62895-7575-1940-BE58-779A2FEA0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60" y="3300533"/>
            <a:ext cx="6131339" cy="34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74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685800" y="74723"/>
            <a:ext cx="77708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Brain in the future: </a:t>
            </a:r>
          </a:p>
          <a:p>
            <a:r>
              <a:rPr lang="en-US" sz="3200" dirty="0"/>
              <a:t>Smartphone Psychiatry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ACB84-C83F-C64D-A228-EF1E473E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3" y="944300"/>
            <a:ext cx="6261123" cy="5529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ADD367-D154-1742-8FBE-97DC95ACF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25" r="6557" b="64237"/>
          <a:stretch/>
        </p:blipFill>
        <p:spPr>
          <a:xfrm>
            <a:off x="5237815" y="1328979"/>
            <a:ext cx="3906185" cy="1041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C5149-94AF-B047-AA17-3C50BD2AC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286"/>
          <a:stretch/>
        </p:blipFill>
        <p:spPr>
          <a:xfrm>
            <a:off x="5558087" y="2370128"/>
            <a:ext cx="3265639" cy="2911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07996A-EAB5-DC43-9113-54E21DBD919A}"/>
              </a:ext>
            </a:extLst>
          </p:cNvPr>
          <p:cNvSpPr/>
          <p:nvPr/>
        </p:nvSpPr>
        <p:spPr>
          <a:xfrm>
            <a:off x="245165" y="6473687"/>
            <a:ext cx="8578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https://www.theatlantic.com/magazine/archive/2017/07/the-smartphone-psychiatrist/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477"/>
            <a:ext cx="9144000" cy="1429871"/>
          </a:xfrm>
        </p:spPr>
        <p:txBody>
          <a:bodyPr>
            <a:normAutofit/>
          </a:bodyPr>
          <a:lstStyle/>
          <a:p>
            <a:r>
              <a:rPr lang="en-US" sz="4000" dirty="0"/>
              <a:t>Changing the Brain: the future</a:t>
            </a:r>
            <a:br>
              <a:rPr lang="en-US" sz="4000" dirty="0"/>
            </a:br>
            <a:r>
              <a:rPr lang="en-US" sz="4000" dirty="0"/>
              <a:t>Noninvasive Stimulation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C0412-5AF2-814C-98C5-3AC8E004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4" y="1353378"/>
            <a:ext cx="8280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23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125" y="-84673"/>
            <a:ext cx="7770813" cy="1197856"/>
          </a:xfrm>
        </p:spPr>
        <p:txBody>
          <a:bodyPr>
            <a:normAutofit/>
          </a:bodyPr>
          <a:lstStyle/>
          <a:p>
            <a:r>
              <a:rPr lang="en-US" sz="3200" dirty="0"/>
              <a:t>Changing Brain: the future</a:t>
            </a:r>
            <a:br>
              <a:rPr lang="en-US" sz="3200" dirty="0"/>
            </a:br>
            <a:r>
              <a:rPr lang="en-US" sz="3200" dirty="0"/>
              <a:t>Gene Therapy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EC72B-E4B2-FD42-B6DE-DF5CEE26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56" y="990600"/>
            <a:ext cx="7112552" cy="47497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CB31B4-4AD2-0549-A241-697CE70D30F3}"/>
              </a:ext>
            </a:extLst>
          </p:cNvPr>
          <p:cNvSpPr/>
          <p:nvPr/>
        </p:nvSpPr>
        <p:spPr>
          <a:xfrm>
            <a:off x="23191" y="5676838"/>
            <a:ext cx="846366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https://sanderslab.github.io/team/stephansanders.html</a:t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</a:rPr>
              <a:t>doi</a:t>
            </a:r>
            <a:r>
              <a:rPr lang="en-US" dirty="0">
                <a:latin typeface="arial" panose="020B0604020202020204" pitchFamily="34" charset="0"/>
              </a:rPr>
              <a:t>: 10.1016/j.tins.2018.03.011</a:t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sz="1400" dirty="0">
                <a:hlinkClick r:id="rId4"/>
              </a:rPr>
              <a:t>https://www.bloomberg.com/news/articles/2019-04-07/gene-therapy-was-hailed-as-a-revolution-then-came-the-bill</a:t>
            </a:r>
            <a:endParaRPr lang="en-US" sz="14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2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140"/>
            <a:ext cx="9144000" cy="4988859"/>
          </a:xfrm>
        </p:spPr>
        <p:txBody>
          <a:bodyPr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en-US" sz="3200" dirty="0"/>
              <a:t>Your brain is there so you can move and adapt quickly to your ever changing environment.</a:t>
            </a:r>
          </a:p>
          <a:p>
            <a:pPr>
              <a:buFont typeface="Arial"/>
              <a:buChar char="•"/>
            </a:pPr>
            <a:r>
              <a:rPr lang="en-US" sz="3200" dirty="0"/>
              <a:t>Despite its amazing capacity for learning and adaptations, changing brains is hard and we’ve been failing at it for a long time.</a:t>
            </a:r>
          </a:p>
          <a:p>
            <a:pPr>
              <a:buFont typeface="Arial"/>
              <a:buChar char="•"/>
            </a:pPr>
            <a:r>
              <a:rPr lang="en-US" sz="3200" dirty="0"/>
              <a:t>There are still promising avenues of changing brains and improving mental health through technologies such as noninvasive brain stimulation, gene therapy, and smart phone assisted therapy.</a:t>
            </a:r>
            <a:br>
              <a:rPr lang="en-US" sz="3200" dirty="0"/>
            </a:br>
            <a:endParaRPr lang="en-US" sz="3200" dirty="0"/>
          </a:p>
          <a:p>
            <a:pPr>
              <a:buFont typeface="Arial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2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A31D6-DCCC-BF4A-A8D2-9509B5C3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22" y="1550894"/>
            <a:ext cx="3731119" cy="48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91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0E5A5-F328-8E45-9CB3-346F1892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Tracking changes is important in science and the law!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80656-E4FD-9C4A-8E0D-31C3E330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95" y="1524259"/>
            <a:ext cx="5186625" cy="49635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09DFCC-7215-844D-AAE0-2D3F17717B09}"/>
              </a:ext>
            </a:extLst>
          </p:cNvPr>
          <p:cNvSpPr/>
          <p:nvPr/>
        </p:nvSpPr>
        <p:spPr>
          <a:xfrm>
            <a:off x="0" y="6487803"/>
            <a:ext cx="9303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https://arstechnica.com/tech-policy/2018/11/how-i-changed-the-law-with-a-github-pull-request/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2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80387" y="74723"/>
            <a:ext cx="90636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Why do you have a brain?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5A6A4-4A7B-F14E-AA51-3099BDE036CC}"/>
              </a:ext>
            </a:extLst>
          </p:cNvPr>
          <p:cNvSpPr/>
          <p:nvPr/>
        </p:nvSpPr>
        <p:spPr>
          <a:xfrm>
            <a:off x="80387" y="6311260"/>
            <a:ext cx="8400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https://www.ted.com/talks/daniel_wolpert_the_real_reason_for_brains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75BE3-A130-244B-AA84-873DF1D8F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15" y="1327024"/>
            <a:ext cx="7224765" cy="44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have a brain?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141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“We have a brain for one reason and one reason only — and that's to produce adaptable and complex movements.”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80387" y="74723"/>
            <a:ext cx="90636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Why do you have a brain?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5A6A4-4A7B-F14E-AA51-3099BDE036CC}"/>
              </a:ext>
            </a:extLst>
          </p:cNvPr>
          <p:cNvSpPr/>
          <p:nvPr/>
        </p:nvSpPr>
        <p:spPr>
          <a:xfrm>
            <a:off x="80387" y="6311260"/>
            <a:ext cx="8400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https://www.ted.com/talks/daniel_wolpert_the_real_reason_for_brains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789EB-39B6-7645-8F84-425BB445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0" y="1164191"/>
            <a:ext cx="7425732" cy="47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6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have a brain?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141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“We have a brain for one reason and one reason only — and that's to produce </a:t>
            </a:r>
            <a:r>
              <a:rPr lang="en-US" sz="3200" dirty="0">
                <a:solidFill>
                  <a:srgbClr val="FF0000"/>
                </a:solidFill>
              </a:rPr>
              <a:t>adaptable</a:t>
            </a:r>
            <a:r>
              <a:rPr lang="en-US" sz="3200" dirty="0"/>
              <a:t> and complex movements. Movement is the only way you have of affecting the world around you.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625DA3-3416-B946-BD56-41473F9B53D2}"/>
              </a:ext>
            </a:extLst>
          </p:cNvPr>
          <p:cNvSpPr txBox="1">
            <a:spLocks/>
          </p:cNvSpPr>
          <p:nvPr/>
        </p:nvSpPr>
        <p:spPr>
          <a:xfrm>
            <a:off x="80387" y="74723"/>
            <a:ext cx="90636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Brain Plasticity is cool!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FBE5E-1222-1042-8FDB-2F2C243E4E3B}"/>
              </a:ext>
            </a:extLst>
          </p:cNvPr>
          <p:cNvSpPr txBox="1"/>
          <p:nvPr/>
        </p:nvSpPr>
        <p:spPr>
          <a:xfrm>
            <a:off x="2849218" y="944301"/>
            <a:ext cx="5812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the late 1990s Prof. </a:t>
            </a:r>
            <a:r>
              <a:rPr lang="en-US" sz="2800" dirty="0" err="1"/>
              <a:t>Dilmore</a:t>
            </a:r>
            <a:r>
              <a:rPr lang="en-US" sz="2800" dirty="0"/>
              <a:t> and I both studied “brain plasticity” at the University of Pittsburgh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96147-BAB8-CE46-826E-A6260D78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47" y="2944784"/>
            <a:ext cx="4293647" cy="24945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C9611-E4E1-254A-849C-41A5FEEFF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6" y="2960612"/>
            <a:ext cx="4179837" cy="2465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4EA0E-B9AD-5B4A-9C3C-D8319C2E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218" y="4553391"/>
            <a:ext cx="3122932" cy="2159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22A0BB-3223-D24C-A696-051FC09E46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753"/>
          <a:stretch/>
        </p:blipFill>
        <p:spPr>
          <a:xfrm>
            <a:off x="80386" y="341439"/>
            <a:ext cx="2349500" cy="24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141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Why do you have a brain?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Adaptable and complex movements</a:t>
            </a:r>
          </a:p>
          <a:p>
            <a:pPr lvl="1">
              <a:buFont typeface="Arial"/>
              <a:buChar char="•"/>
            </a:pPr>
            <a:r>
              <a:rPr lang="en-US" sz="3000" dirty="0"/>
              <a:t>The brain is the best learning machine we know of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4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9141"/>
            <a:ext cx="91440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Why do you have a brain?</a:t>
            </a:r>
          </a:p>
          <a:p>
            <a:pPr lvl="1"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Adaptable and complex movements</a:t>
            </a:r>
          </a:p>
          <a:p>
            <a:pPr lvl="1"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The brain is the best learning machine we know of</a:t>
            </a:r>
          </a:p>
          <a:p>
            <a:pPr>
              <a:buFont typeface="Arial"/>
              <a:buChar char="•"/>
            </a:pPr>
            <a:r>
              <a:rPr lang="en-US" sz="3200" dirty="0"/>
              <a:t>Can we change (fix) a brain?</a:t>
            </a:r>
          </a:p>
          <a:p>
            <a:pPr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How will we fix brains in the future?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60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38884</TotalTime>
  <Words>960</Words>
  <Application>Microsoft Macintosh PowerPoint</Application>
  <PresentationFormat>On-screen Show (4:3)</PresentationFormat>
  <Paragraphs>97</Paragraphs>
  <Slides>26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</vt:lpstr>
      <vt:lpstr>Calibri</vt:lpstr>
      <vt:lpstr>Gill Sans MT</vt:lpstr>
      <vt:lpstr>Story</vt:lpstr>
      <vt:lpstr>Changing Brains Law &amp; Neuroscience Course Duquesne University  9 April 2019 </vt:lpstr>
      <vt:lpstr>Outline</vt:lpstr>
      <vt:lpstr>PowerPoint Presentation</vt:lpstr>
      <vt:lpstr>Why do you have a brain?</vt:lpstr>
      <vt:lpstr>PowerPoint Presentation</vt:lpstr>
      <vt:lpstr>Why do you have a brain?</vt:lpstr>
      <vt:lpstr>PowerPoint Presentation</vt:lpstr>
      <vt:lpstr>Outline</vt:lpstr>
      <vt:lpstr>Outline</vt:lpstr>
      <vt:lpstr>Can we change brains? Brain Training  </vt:lpstr>
      <vt:lpstr>Can we change brains? Research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Changing the Brain: the future Noninvasive Stimulation</vt:lpstr>
      <vt:lpstr>Changing Brain: the future Gene Therapy</vt:lpstr>
      <vt:lpstr>Take Homes</vt:lpstr>
      <vt:lpstr>Thanks!</vt:lpstr>
      <vt:lpstr>Tracking changes is important in science and the law!</vt:lpstr>
    </vt:vector>
  </TitlesOfParts>
  <Company>NIH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Plasticity and Aerobic Fitness</dc:title>
  <dc:creator>Adam Thomas</dc:creator>
  <cp:lastModifiedBy>Adam Thomas</cp:lastModifiedBy>
  <cp:revision>394</cp:revision>
  <cp:lastPrinted>2017-05-10T18:59:04Z</cp:lastPrinted>
  <dcterms:created xsi:type="dcterms:W3CDTF">2014-10-30T13:44:34Z</dcterms:created>
  <dcterms:modified xsi:type="dcterms:W3CDTF">2019-04-09T19:24:23Z</dcterms:modified>
</cp:coreProperties>
</file>